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906000" type="A4"/>
  <p:notesSz cx="6858000" cy="10013950"/>
  <p:defaultTextStyle>
    <a:defPPr>
      <a:defRPr lang="pt-BR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19" autoAdjust="0"/>
    <p:restoredTop sz="94633" autoAdjust="0"/>
  </p:normalViewPr>
  <p:slideViewPr>
    <p:cSldViewPr>
      <p:cViewPr>
        <p:scale>
          <a:sx n="100" d="100"/>
          <a:sy n="100" d="100"/>
        </p:scale>
        <p:origin x="-1656" y="-78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28838" y="750888"/>
            <a:ext cx="2600325" cy="37560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756150"/>
            <a:ext cx="5486400" cy="4506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12300"/>
            <a:ext cx="29718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512300"/>
            <a:ext cx="29718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7D49B476-917F-4C54-A395-E4AE1D72BEF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181F25-FF2C-4F7B-B1C8-F33B11D39221}" type="slidenum">
              <a:rPr lang="pt-BR"/>
              <a:pPr/>
              <a:t>1</a:t>
            </a:fld>
            <a:endParaRPr lang="pt-BR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6575"/>
            <a:ext cx="5829300" cy="212407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20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9DC0A5-DC34-45ED-887C-16E32F96B48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7622CD-A2FC-4A9A-8F8D-5ED5A4828E0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4972050" y="396875"/>
            <a:ext cx="1543050" cy="845185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42900" y="396875"/>
            <a:ext cx="4476750" cy="845185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94E9D9-22B6-4863-83D2-F1D26548B92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9A6807-E343-4409-A830-EC8780CDBCB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338" y="6365875"/>
            <a:ext cx="5829300" cy="19669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338" y="4198938"/>
            <a:ext cx="5829300" cy="21669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7A14CB-6FB2-42B5-AADF-D2E358BD4C7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342900" y="2311400"/>
            <a:ext cx="3009900" cy="6537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505200" y="2311400"/>
            <a:ext cx="3009900" cy="6537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81B95A-51E9-49BF-877B-F5BF9DE0E2B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217738"/>
            <a:ext cx="3030538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0" y="3141663"/>
            <a:ext cx="3030538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4563" y="2217738"/>
            <a:ext cx="3030537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4563" y="3141663"/>
            <a:ext cx="3030537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E4A3C8-97AC-4F19-8B84-0B1B568438B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B89302-9B08-44F4-95FF-8BA957B16BE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238BA-1EB5-45AD-9608-FDD665EF4ED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3700"/>
            <a:ext cx="2255838" cy="16795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93700"/>
            <a:ext cx="3833812" cy="8455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0" y="2073275"/>
            <a:ext cx="2255838" cy="67754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DAABFD-F9C1-4428-90E7-9F1E9A385F6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613" y="6934200"/>
            <a:ext cx="4114800" cy="819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613" y="885825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613" y="7753350"/>
            <a:ext cx="4114800" cy="11620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5094B4-84CB-442B-970E-7CFE2A969B6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9020175"/>
            <a:ext cx="1600200" cy="68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smtClean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9020175"/>
            <a:ext cx="2171700" cy="68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9020175"/>
            <a:ext cx="1600200" cy="68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83FF1C4A-23EE-4A4D-AD39-EBB49BDC068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11"/>
          <p:cNvSpPr>
            <a:spLocks noChangeArrowheads="1"/>
          </p:cNvSpPr>
          <p:nvPr/>
        </p:nvSpPr>
        <p:spPr bwMode="auto">
          <a:xfrm>
            <a:off x="3213100" y="95250"/>
            <a:ext cx="3644900" cy="320675"/>
          </a:xfrm>
          <a:prstGeom prst="roundRect">
            <a:avLst>
              <a:gd name="adj" fmla="val 8810"/>
            </a:avLst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pt-BR" sz="1100" b="1"/>
          </a:p>
        </p:txBody>
      </p:sp>
      <p:sp>
        <p:nvSpPr>
          <p:cNvPr id="2051" name="AutoShape 14"/>
          <p:cNvSpPr>
            <a:spLocks noChangeArrowheads="1"/>
          </p:cNvSpPr>
          <p:nvPr/>
        </p:nvSpPr>
        <p:spPr bwMode="auto">
          <a:xfrm>
            <a:off x="0" y="1238250"/>
            <a:ext cx="3141663" cy="3386138"/>
          </a:xfrm>
          <a:prstGeom prst="roundRect">
            <a:avLst>
              <a:gd name="adj" fmla="val 4153"/>
            </a:avLst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pt-BR" sz="1200" b="1"/>
          </a:p>
        </p:txBody>
      </p:sp>
      <p:sp>
        <p:nvSpPr>
          <p:cNvPr id="2052" name="Text Box 20"/>
          <p:cNvSpPr txBox="1">
            <a:spLocks noChangeArrowheads="1"/>
          </p:cNvSpPr>
          <p:nvPr/>
        </p:nvSpPr>
        <p:spPr bwMode="auto">
          <a:xfrm>
            <a:off x="3257550" y="666720"/>
            <a:ext cx="360045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pt-BR" sz="1000" b="1" dirty="0"/>
              <a:t>Avisos: </a:t>
            </a:r>
            <a:r>
              <a:rPr lang="pt-BR" sz="1000" dirty="0"/>
              <a:t>Encaminhe e</a:t>
            </a:r>
            <a:r>
              <a:rPr lang="pt-BR" sz="1000" b="1" dirty="0"/>
              <a:t> </a:t>
            </a:r>
            <a:r>
              <a:rPr lang="pt-BR" sz="1000" dirty="0"/>
              <a:t>acompanhe os seus discípulos para a Escola de Discípulos, isso fará eles crescerem a cada dia. </a:t>
            </a:r>
          </a:p>
          <a:p>
            <a:pPr algn="l">
              <a:spcBef>
                <a:spcPct val="50000"/>
              </a:spcBef>
            </a:pPr>
            <a:r>
              <a:rPr lang="pt-BR" sz="1000" dirty="0" smtClean="0"/>
              <a:t>Traga </a:t>
            </a:r>
            <a:r>
              <a:rPr lang="pt-BR" sz="1000" dirty="0"/>
              <a:t>seus convidados para participar dos cultos.</a:t>
            </a:r>
          </a:p>
          <a:p>
            <a:pPr algn="l">
              <a:spcBef>
                <a:spcPct val="50000"/>
              </a:spcBef>
            </a:pPr>
            <a:r>
              <a:rPr lang="pt-BR" sz="1000" dirty="0"/>
              <a:t>Você líder já pode acessar o site da igreja para imprimir relatórios, pregações e muito mais</a:t>
            </a:r>
            <a:r>
              <a:rPr lang="pt-BR" sz="1000" dirty="0" smtClean="0"/>
              <a:t>.</a:t>
            </a:r>
            <a:endParaRPr lang="pt-BR" sz="1000" dirty="0"/>
          </a:p>
        </p:txBody>
      </p:sp>
      <p:sp>
        <p:nvSpPr>
          <p:cNvPr id="2053" name="AutoShape 26"/>
          <p:cNvSpPr>
            <a:spLocks noChangeArrowheads="1"/>
          </p:cNvSpPr>
          <p:nvPr/>
        </p:nvSpPr>
        <p:spPr bwMode="auto">
          <a:xfrm>
            <a:off x="3213100" y="487363"/>
            <a:ext cx="3644900" cy="1536700"/>
          </a:xfrm>
          <a:prstGeom prst="roundRect">
            <a:avLst>
              <a:gd name="adj" fmla="val 7023"/>
            </a:avLst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2054" name="AutoShape 27"/>
          <p:cNvSpPr>
            <a:spLocks noChangeArrowheads="1"/>
          </p:cNvSpPr>
          <p:nvPr/>
        </p:nvSpPr>
        <p:spPr bwMode="auto">
          <a:xfrm>
            <a:off x="3213100" y="2095480"/>
            <a:ext cx="3644900" cy="7708921"/>
          </a:xfrm>
          <a:prstGeom prst="roundRect">
            <a:avLst>
              <a:gd name="adj" fmla="val 2880"/>
            </a:avLst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2055" name="AutoShape 28"/>
          <p:cNvSpPr>
            <a:spLocks noChangeArrowheads="1"/>
          </p:cNvSpPr>
          <p:nvPr/>
        </p:nvSpPr>
        <p:spPr bwMode="auto">
          <a:xfrm>
            <a:off x="0" y="8310586"/>
            <a:ext cx="3143248" cy="503238"/>
          </a:xfrm>
          <a:prstGeom prst="roundRect">
            <a:avLst>
              <a:gd name="adj" fmla="val 8315"/>
            </a:avLst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2056" name="AutoShape 47"/>
          <p:cNvSpPr>
            <a:spLocks noChangeArrowheads="1"/>
          </p:cNvSpPr>
          <p:nvPr/>
        </p:nvSpPr>
        <p:spPr bwMode="auto">
          <a:xfrm>
            <a:off x="0" y="4667251"/>
            <a:ext cx="3141663" cy="2571766"/>
          </a:xfrm>
          <a:prstGeom prst="roundRect">
            <a:avLst>
              <a:gd name="adj" fmla="val 3514"/>
            </a:avLst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2057" name="Rectangle 57"/>
          <p:cNvSpPr>
            <a:spLocks noChangeArrowheads="1"/>
          </p:cNvSpPr>
          <p:nvPr/>
        </p:nvSpPr>
        <p:spPr bwMode="auto">
          <a:xfrm>
            <a:off x="0" y="1343261"/>
            <a:ext cx="3213100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pt-BR" sz="1050" b="1" dirty="0"/>
              <a:t>Quebra gelo opcional</a:t>
            </a:r>
            <a:r>
              <a:rPr lang="pt-BR" sz="1050" b="1" dirty="0" smtClean="0"/>
              <a:t>: Dizendo por dizer</a:t>
            </a:r>
          </a:p>
          <a:p>
            <a:pPr algn="l"/>
            <a:r>
              <a:rPr lang="pt-BR" sz="1050" dirty="0"/>
              <a:t>Cada participante recebe uma frase (ou escolhe).O </a:t>
            </a:r>
            <a:r>
              <a:rPr lang="pt-BR" sz="1050" dirty="0" smtClean="0"/>
              <a:t>líder dá alguns </a:t>
            </a:r>
            <a:r>
              <a:rPr lang="pt-BR" sz="1050" dirty="0"/>
              <a:t>minutos para que cada um, em silêncio, organize as idéias para, em 5 minutos, explicar o significado da frase e elabore um discurso que convença o grupo de que a afirmação é verdadeira. O grupo deve ter um cronometrista e todos os participantes </a:t>
            </a:r>
            <a:r>
              <a:rPr lang="pt-BR" sz="1050" dirty="0" smtClean="0"/>
              <a:t>falam </a:t>
            </a:r>
            <a:r>
              <a:rPr lang="pt-BR" sz="1050" dirty="0"/>
              <a:t>o que pensam do discurso de cada um dos companheiros do grupo. O </a:t>
            </a:r>
            <a:r>
              <a:rPr lang="pt-BR" sz="1050" dirty="0" smtClean="0"/>
              <a:t>líder </a:t>
            </a:r>
            <a:r>
              <a:rPr lang="pt-BR" sz="1050" dirty="0"/>
              <a:t>deve estar atento para que não seja um debate de idéias, mas análise da lógica e da capacidade de convencimento de quem está falando.</a:t>
            </a:r>
          </a:p>
          <a:p>
            <a:pPr algn="l"/>
            <a:r>
              <a:rPr lang="pt-BR" sz="1050" dirty="0"/>
              <a:t>Sugestões de frases:</a:t>
            </a:r>
          </a:p>
          <a:p>
            <a:pPr algn="l"/>
            <a:r>
              <a:rPr lang="pt-BR" sz="1050" dirty="0"/>
              <a:t>1 .A bomba está perto de explodir</a:t>
            </a:r>
          </a:p>
          <a:p>
            <a:pPr algn="l"/>
            <a:r>
              <a:rPr lang="pt-BR" sz="1050" dirty="0"/>
              <a:t>2. O circo vale mais do que o pão.</a:t>
            </a:r>
          </a:p>
          <a:p>
            <a:pPr algn="l"/>
            <a:r>
              <a:rPr lang="pt-BR" sz="1050" dirty="0"/>
              <a:t>3. Um por todos, todos por um.</a:t>
            </a:r>
          </a:p>
          <a:p>
            <a:pPr algn="l"/>
            <a:r>
              <a:rPr lang="pt-BR" sz="1050" dirty="0"/>
              <a:t>4. A causa verde dá dinheiro</a:t>
            </a:r>
            <a:r>
              <a:rPr lang="pt-BR" sz="1050" dirty="0" smtClean="0"/>
              <a:t>.</a:t>
            </a:r>
          </a:p>
          <a:p>
            <a:pPr algn="l"/>
            <a:r>
              <a:rPr lang="pt-BR" sz="1050" dirty="0" smtClean="0"/>
              <a:t>Se quiser crie suas próprias frases.</a:t>
            </a:r>
            <a:endParaRPr lang="pt-BR" sz="1050" dirty="0"/>
          </a:p>
          <a:p>
            <a:pPr algn="l"/>
            <a:endParaRPr lang="pt-BR" sz="1050" dirty="0"/>
          </a:p>
        </p:txBody>
      </p:sp>
      <p:sp>
        <p:nvSpPr>
          <p:cNvPr id="2106" name="Rectangle 58"/>
          <p:cNvSpPr>
            <a:spLocks noChangeArrowheads="1"/>
          </p:cNvSpPr>
          <p:nvPr/>
        </p:nvSpPr>
        <p:spPr bwMode="auto">
          <a:xfrm>
            <a:off x="3214688" y="36513"/>
            <a:ext cx="3643312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BR" sz="1050" b="1" dirty="0" smtClean="0"/>
              <a:t>Tema da semana: </a:t>
            </a:r>
            <a:r>
              <a:rPr lang="pt-BR" sz="1050" b="1" dirty="0"/>
              <a:t>As conseqüências do pecado </a:t>
            </a:r>
            <a:endParaRPr lang="pt-BR" sz="1050" dirty="0"/>
          </a:p>
          <a:p>
            <a:r>
              <a:rPr lang="pt-BR" sz="1050" dirty="0"/>
              <a:t>Lucas 15:11-24</a:t>
            </a:r>
            <a:br>
              <a:rPr lang="pt-BR" sz="1050" dirty="0"/>
            </a:br>
            <a:r>
              <a:rPr lang="pt-BR" sz="1050" dirty="0"/>
              <a:t/>
            </a:r>
            <a:br>
              <a:rPr lang="pt-BR" sz="1050" dirty="0"/>
            </a:br>
            <a:endParaRPr lang="pt-BR" sz="1050" dirty="0"/>
          </a:p>
        </p:txBody>
      </p:sp>
      <p:sp>
        <p:nvSpPr>
          <p:cNvPr id="2059" name="WordArt 61"/>
          <p:cNvSpPr>
            <a:spLocks noChangeArrowheads="1" noChangeShapeType="1" noTextEdit="1"/>
          </p:cNvSpPr>
          <p:nvPr/>
        </p:nvSpPr>
        <p:spPr bwMode="auto">
          <a:xfrm>
            <a:off x="404813" y="992188"/>
            <a:ext cx="2447925" cy="288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6889"/>
              </a:avLst>
            </a:prstTxWarp>
          </a:bodyPr>
          <a:lstStyle/>
          <a:p>
            <a:r>
              <a:rPr lang="pt-BR" sz="1400" b="1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noFill/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Estudo opcional para célula</a:t>
            </a:r>
          </a:p>
        </p:txBody>
      </p:sp>
      <p:sp>
        <p:nvSpPr>
          <p:cNvPr id="2060" name="Rectangle 65"/>
          <p:cNvSpPr>
            <a:spLocks noChangeArrowheads="1"/>
          </p:cNvSpPr>
          <p:nvPr/>
        </p:nvSpPr>
        <p:spPr bwMode="auto">
          <a:xfrm>
            <a:off x="3141663" y="2041543"/>
            <a:ext cx="3716337" cy="8340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/>
            <a:r>
              <a:rPr lang="pt-BR" sz="1200" b="1" dirty="0" smtClean="0"/>
              <a:t>Palavra</a:t>
            </a:r>
            <a:r>
              <a:rPr lang="pt-BR" sz="1200" dirty="0" smtClean="0"/>
              <a:t>: </a:t>
            </a:r>
            <a:r>
              <a:rPr lang="pt-BR" sz="1200" dirty="0"/>
              <a:t>Esta parábola se originou quando os fariseus murmuravam, porque Cristo permitia que os </a:t>
            </a:r>
            <a:r>
              <a:rPr lang="pt-BR" sz="1200" dirty="0" err="1"/>
              <a:t>publicanos</a:t>
            </a:r>
            <a:r>
              <a:rPr lang="pt-BR" sz="1200" dirty="0"/>
              <a:t> e pecadores lhe escutassem.</a:t>
            </a:r>
            <a:br>
              <a:rPr lang="pt-BR" sz="1200" dirty="0"/>
            </a:br>
            <a:r>
              <a:rPr lang="pt-BR" sz="1200" dirty="0"/>
              <a:t>O Senhor lhes respondeu com três parábolas: A ovelha perdida, a moeda perdida e o filho pródigo.</a:t>
            </a:r>
            <a:br>
              <a:rPr lang="pt-BR" sz="1200" dirty="0"/>
            </a:br>
            <a:r>
              <a:rPr lang="pt-BR" sz="500" dirty="0"/>
              <a:t/>
            </a:r>
            <a:br>
              <a:rPr lang="pt-BR" sz="500" dirty="0"/>
            </a:br>
            <a:r>
              <a:rPr lang="pt-BR" sz="1200" b="1" dirty="0"/>
              <a:t>1 – Os quatro grandes problemas do filho pródigo.</a:t>
            </a:r>
            <a:r>
              <a:rPr lang="pt-BR" sz="1200" dirty="0"/>
              <a:t/>
            </a:r>
            <a:br>
              <a:rPr lang="pt-BR" sz="1200" dirty="0"/>
            </a:br>
            <a:r>
              <a:rPr lang="pt-BR" sz="1200" dirty="0"/>
              <a:t>- O problema de desperdício – Gastando dissolutamente</a:t>
            </a:r>
            <a:br>
              <a:rPr lang="pt-BR" sz="1200" dirty="0"/>
            </a:br>
            <a:r>
              <a:rPr lang="pt-BR" sz="1200" dirty="0"/>
              <a:t>- A distância – Longe da proteção do pai.</a:t>
            </a:r>
            <a:br>
              <a:rPr lang="pt-BR" sz="1200" dirty="0"/>
            </a:br>
            <a:r>
              <a:rPr lang="pt-BR" sz="1200" dirty="0"/>
              <a:t>- A grande fome – Não tinha uma moeda no bolso, a distância o separava do pai e não podia contar com sua proteção, agora a fome o martirizava.</a:t>
            </a:r>
            <a:br>
              <a:rPr lang="pt-BR" sz="1200" dirty="0"/>
            </a:br>
            <a:r>
              <a:rPr lang="pt-BR" sz="1200" dirty="0"/>
              <a:t>- O problema da solidão – Sem dinheiro, os falsos amigos já não queriam mais a sua amizade. A solidão, a depressão e angústia de morte eram os seus acompanhantes.</a:t>
            </a:r>
            <a:br>
              <a:rPr lang="pt-BR" sz="1200" dirty="0"/>
            </a:br>
            <a:r>
              <a:rPr lang="pt-BR" sz="500" dirty="0"/>
              <a:t/>
            </a:r>
            <a:br>
              <a:rPr lang="pt-BR" sz="500" dirty="0"/>
            </a:br>
            <a:r>
              <a:rPr lang="pt-BR" sz="1200" b="1" dirty="0" smtClean="0"/>
              <a:t>2 </a:t>
            </a:r>
            <a:r>
              <a:rPr lang="pt-BR" sz="1200" b="1" dirty="0"/>
              <a:t>– Quatro grandes decisões do filho pródigo.</a:t>
            </a:r>
            <a:r>
              <a:rPr lang="pt-BR" sz="1200" dirty="0"/>
              <a:t/>
            </a:r>
            <a:br>
              <a:rPr lang="pt-BR" sz="1200" dirty="0"/>
            </a:br>
            <a:r>
              <a:rPr lang="pt-BR" sz="1200" dirty="0"/>
              <a:t>- A decisão de levantar-se (v.18) – A primeira grande decisão de quem está caído é quando resolve se levanta e ser um vencedor.</a:t>
            </a:r>
            <a:br>
              <a:rPr lang="pt-BR" sz="1200" dirty="0"/>
            </a:br>
            <a:r>
              <a:rPr lang="pt-BR" sz="1200" dirty="0"/>
              <a:t>- A ação de levantar-se (v.18) – O homem pode viver caído por muito tempo, mas no momento em que resolve levantar-se recebe a ajuda do Pai Celestial.</a:t>
            </a:r>
            <a:br>
              <a:rPr lang="pt-BR" sz="1200" dirty="0"/>
            </a:br>
            <a:r>
              <a:rPr lang="pt-BR" sz="1200" dirty="0"/>
              <a:t>- A decisão de confessar o pecado (v.18). “...mas o que confessa e deixa, alcança misericórdia” (</a:t>
            </a:r>
            <a:r>
              <a:rPr lang="pt-BR" sz="1200" dirty="0" err="1"/>
              <a:t>Pv</a:t>
            </a:r>
            <a:r>
              <a:rPr lang="pt-BR" sz="1200" dirty="0"/>
              <a:t>.28:13).</a:t>
            </a:r>
            <a:br>
              <a:rPr lang="pt-BR" sz="1200" dirty="0"/>
            </a:br>
            <a:r>
              <a:rPr lang="pt-BR" sz="1200" dirty="0"/>
              <a:t>- A decisão de ficar para sempre na casa do Pai (v.20).</a:t>
            </a:r>
            <a:br>
              <a:rPr lang="pt-BR" sz="1200" dirty="0"/>
            </a:br>
            <a:r>
              <a:rPr lang="pt-BR" sz="500" dirty="0"/>
              <a:t/>
            </a:r>
            <a:br>
              <a:rPr lang="pt-BR" sz="500" dirty="0"/>
            </a:br>
            <a:r>
              <a:rPr lang="pt-BR" sz="1200" b="1" dirty="0" smtClean="0"/>
              <a:t>3 </a:t>
            </a:r>
            <a:r>
              <a:rPr lang="pt-BR" sz="1200" b="1" dirty="0"/>
              <a:t>– As quatro decisões do Pai.</a:t>
            </a:r>
            <a:r>
              <a:rPr lang="pt-BR" sz="1200" dirty="0"/>
              <a:t/>
            </a:r>
            <a:br>
              <a:rPr lang="pt-BR" sz="1200" dirty="0"/>
            </a:br>
            <a:r>
              <a:rPr lang="pt-BR" sz="1200" dirty="0"/>
              <a:t>- Compadeceu-se e perdoou (</a:t>
            </a:r>
            <a:r>
              <a:rPr lang="pt-BR" sz="1200" dirty="0" err="1"/>
              <a:t>Sl</a:t>
            </a:r>
            <a:r>
              <a:rPr lang="pt-BR" sz="1200" dirty="0"/>
              <a:t>.86:5).</a:t>
            </a:r>
            <a:br>
              <a:rPr lang="pt-BR" sz="1200" dirty="0"/>
            </a:br>
            <a:r>
              <a:rPr lang="pt-BR" sz="1200" dirty="0"/>
              <a:t>- Correu ao encontro (v.20).</a:t>
            </a:r>
            <a:br>
              <a:rPr lang="pt-BR" sz="1200" dirty="0"/>
            </a:br>
            <a:r>
              <a:rPr lang="pt-BR" sz="1200" dirty="0"/>
              <a:t>- Celebrou uma grande festa (</a:t>
            </a:r>
            <a:r>
              <a:rPr lang="pt-BR" sz="1200" dirty="0" err="1"/>
              <a:t>Lc</a:t>
            </a:r>
            <a:r>
              <a:rPr lang="pt-BR" sz="1200" dirty="0"/>
              <a:t>. 15:10).</a:t>
            </a:r>
            <a:br>
              <a:rPr lang="pt-BR" sz="1200" dirty="0"/>
            </a:br>
            <a:r>
              <a:rPr lang="pt-BR" sz="1200" dirty="0"/>
              <a:t>- Restaurou-o completamente (v.22-24).</a:t>
            </a:r>
            <a:br>
              <a:rPr lang="pt-BR" sz="1200" dirty="0"/>
            </a:br>
            <a:r>
              <a:rPr lang="pt-BR" sz="500" dirty="0"/>
              <a:t/>
            </a:r>
            <a:br>
              <a:rPr lang="pt-BR" sz="500" dirty="0"/>
            </a:br>
            <a:r>
              <a:rPr lang="pt-BR" sz="1200" b="1" dirty="0"/>
              <a:t>Conclusão</a:t>
            </a:r>
            <a:r>
              <a:rPr lang="pt-BR" sz="1200" dirty="0"/>
              <a:t>: As aventuras com o pecado são, ilusórias e traiçoeiras levando ao caos da miséria</a:t>
            </a:r>
            <a:r>
              <a:rPr lang="pt-BR" sz="1200" dirty="0" smtClean="0"/>
              <a:t>. E se hoje você quiser sair desta ilusão Deus está de braços abertos te esperando. Para te perdoar e te amar.</a:t>
            </a:r>
            <a:endParaRPr lang="pt-BR" sz="1200" dirty="0"/>
          </a:p>
          <a:p>
            <a:pPr algn="l"/>
            <a:r>
              <a:rPr lang="pt-BR" sz="1200" dirty="0"/>
              <a:t> </a:t>
            </a:r>
          </a:p>
          <a:p>
            <a:pPr algn="l"/>
            <a:r>
              <a:rPr lang="pt-BR" sz="1200" dirty="0" smtClean="0"/>
              <a:t> </a:t>
            </a:r>
            <a:br>
              <a:rPr lang="pt-BR" sz="1200" dirty="0" smtClean="0"/>
            </a:br>
            <a:r>
              <a:rPr lang="pt-BR" sz="1200" dirty="0" smtClean="0"/>
              <a:t> </a:t>
            </a:r>
            <a:endParaRPr lang="pt-BR" sz="1200" dirty="0"/>
          </a:p>
        </p:txBody>
      </p:sp>
      <p:sp>
        <p:nvSpPr>
          <p:cNvPr id="2061" name="WordArt 72"/>
          <p:cNvSpPr>
            <a:spLocks noChangeArrowheads="1" noChangeShapeType="1" noTextEdit="1"/>
          </p:cNvSpPr>
          <p:nvPr/>
        </p:nvSpPr>
        <p:spPr bwMode="auto">
          <a:xfrm>
            <a:off x="260350" y="200025"/>
            <a:ext cx="27940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6593"/>
              </a:avLst>
            </a:prstTxWarp>
          </a:bodyPr>
          <a:lstStyle/>
          <a:p>
            <a:r>
              <a:rPr lang="pt-BR" sz="3600" i="1" kern="10">
                <a:ln w="222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</a:rPr>
              <a:t>Catedral da Família</a:t>
            </a:r>
          </a:p>
        </p:txBody>
      </p:sp>
      <p:sp>
        <p:nvSpPr>
          <p:cNvPr id="2122" name="Rectangle 74"/>
          <p:cNvSpPr>
            <a:spLocks noChangeArrowheads="1"/>
          </p:cNvSpPr>
          <p:nvPr/>
        </p:nvSpPr>
        <p:spPr bwMode="auto">
          <a:xfrm>
            <a:off x="0" y="8310586"/>
            <a:ext cx="3143248" cy="553998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>
            <a:outerShdw dist="563972" dir="14049741" sx="125000" sy="125000" algn="tl" rotWithShape="0">
              <a:srgbClr val="C7DFD3">
                <a:alpha val="80000"/>
              </a:srgbClr>
            </a:outerShdw>
          </a:effectLst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pt-BR" sz="1000" b="1" dirty="0"/>
              <a:t>Frase para o líder</a:t>
            </a:r>
            <a:r>
              <a:rPr lang="pt-BR" sz="1000" b="1" dirty="0" smtClean="0"/>
              <a:t>: Os membros da equipe completam-se uns aos outros, jamais competem uns com os outros.</a:t>
            </a:r>
            <a:endParaRPr lang="pt-BR" sz="1000" b="1" dirty="0"/>
          </a:p>
        </p:txBody>
      </p:sp>
      <p:sp>
        <p:nvSpPr>
          <p:cNvPr id="2124" name="Rectangle 76"/>
          <p:cNvSpPr>
            <a:spLocks noChangeArrowheads="1"/>
          </p:cNvSpPr>
          <p:nvPr/>
        </p:nvSpPr>
        <p:spPr bwMode="auto">
          <a:xfrm>
            <a:off x="0" y="4667250"/>
            <a:ext cx="3189288" cy="321626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>
            <a:outerShdw dist="563972" dir="14049741" sx="125000" sy="125000" algn="tl" rotWithShape="0">
              <a:srgbClr val="C7DFD3">
                <a:alpha val="80000"/>
              </a:srgbClr>
            </a:outerShdw>
          </a:effectLst>
        </p:spPr>
        <p:txBody>
          <a:bodyPr anchor="ctr">
            <a:spAutoFit/>
          </a:bodyPr>
          <a:lstStyle/>
          <a:p>
            <a:r>
              <a:rPr lang="pt-BR" sz="1400" b="1" dirty="0"/>
              <a:t>Para refletir</a:t>
            </a:r>
            <a:r>
              <a:rPr lang="pt-BR" sz="1400" b="1" dirty="0" smtClean="0"/>
              <a:t>: </a:t>
            </a:r>
            <a:r>
              <a:rPr lang="pt-BR" sz="1400" b="1" dirty="0"/>
              <a:t>Faça uma pérola </a:t>
            </a:r>
          </a:p>
          <a:p>
            <a:endParaRPr lang="pt-BR" sz="1400" dirty="0" smtClean="0"/>
          </a:p>
          <a:p>
            <a:r>
              <a:rPr lang="pt-BR" sz="1400" dirty="0" smtClean="0"/>
              <a:t>A </a:t>
            </a:r>
            <a:r>
              <a:rPr lang="pt-BR" sz="1400" dirty="0"/>
              <a:t>coisa mais extraordinária sobre a ostra é esta: os atritos dentro de sua concha. Ela não gosta desses atritos. Mas, como não pode livrar-se deles, ela os usa para fazer a coisa mais encantadora que uma ostra tem a oportunidade de fazer. Se existem atritos em nossa vida hoje, a receita é unicamente esta; faça uma pérola.</a:t>
            </a:r>
            <a:endParaRPr lang="pt-BR" sz="1400" b="1" dirty="0"/>
          </a:p>
          <a:p>
            <a:pPr>
              <a:spcBef>
                <a:spcPct val="50000"/>
              </a:spcBef>
              <a:defRPr/>
            </a:pPr>
            <a:r>
              <a:rPr lang="pt-BR" sz="1400" b="1" dirty="0" smtClean="0"/>
              <a:t> </a:t>
            </a:r>
            <a:r>
              <a:rPr lang="pt-BR" sz="1400" dirty="0"/>
              <a:t/>
            </a:r>
            <a:br>
              <a:rPr lang="pt-BR" sz="1400" dirty="0"/>
            </a:br>
            <a:r>
              <a:rPr lang="pt-BR" sz="1400" dirty="0"/>
              <a:t/>
            </a:r>
            <a:br>
              <a:rPr lang="pt-BR" sz="1400" dirty="0"/>
            </a:br>
            <a:endParaRPr lang="pt-BR" sz="1400" dirty="0"/>
          </a:p>
        </p:txBody>
      </p:sp>
      <p:sp>
        <p:nvSpPr>
          <p:cNvPr id="2065" name="Retângulo 21"/>
          <p:cNvSpPr>
            <a:spLocks noChangeArrowheads="1"/>
          </p:cNvSpPr>
          <p:nvPr/>
        </p:nvSpPr>
        <p:spPr bwMode="auto">
          <a:xfrm>
            <a:off x="0" y="7310454"/>
            <a:ext cx="3071810" cy="12772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pt-BR" sz="1100" b="1" dirty="0" smtClean="0"/>
          </a:p>
          <a:p>
            <a:r>
              <a:rPr lang="pt-BR" sz="1100" b="1" dirty="0" smtClean="0"/>
              <a:t>Dica</a:t>
            </a:r>
            <a:r>
              <a:rPr lang="pt-BR" sz="1100" b="1" dirty="0"/>
              <a:t>: </a:t>
            </a:r>
            <a:r>
              <a:rPr lang="pt-BR" sz="1100" dirty="0"/>
              <a:t>Acredite no potencial de todos os que estão ao seu redor. Aqueles que pensamos ser os mais fracos podem vir a ser os mais frutíferos.</a:t>
            </a:r>
          </a:p>
          <a:p>
            <a:r>
              <a:rPr lang="pt-BR" sz="1100" dirty="0" smtClean="0"/>
              <a:t/>
            </a:r>
            <a:br>
              <a:rPr lang="pt-BR" sz="1100" dirty="0" smtClean="0"/>
            </a:br>
            <a:endParaRPr lang="pt-BR" sz="1100" dirty="0"/>
          </a:p>
        </p:txBody>
      </p:sp>
      <p:sp>
        <p:nvSpPr>
          <p:cNvPr id="18" name="AutoShape 11"/>
          <p:cNvSpPr>
            <a:spLocks noChangeArrowheads="1"/>
          </p:cNvSpPr>
          <p:nvPr/>
        </p:nvSpPr>
        <p:spPr bwMode="auto">
          <a:xfrm>
            <a:off x="0" y="7310454"/>
            <a:ext cx="3143248" cy="928688"/>
          </a:xfrm>
          <a:prstGeom prst="roundRect">
            <a:avLst>
              <a:gd name="adj" fmla="val 5134"/>
            </a:avLst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pt-BR" sz="11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outerShdw dist="563972" dir="14049741" sx="125000" sy="125000" algn="tl" rotWithShape="0">
            <a:srgbClr val="C7DFD3">
              <a:alpha val="80000"/>
            </a:srgbClr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outerShdw dist="563972" dir="14049741" sx="125000" sy="125000" algn="tl" rotWithShape="0">
            <a:srgbClr val="C7DFD3">
              <a:alpha val="80000"/>
            </a:srgbClr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1859</TotalTime>
  <Words>302</Words>
  <Application>Microsoft Office PowerPoint</Application>
  <PresentationFormat>Papel A4 (210 x 297 mm)</PresentationFormat>
  <Paragraphs>27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Design padrão</vt:lpstr>
      <vt:lpstr>Slide 1</vt:lpstr>
    </vt:vector>
  </TitlesOfParts>
  <Company>Kille®Soft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SILVA</dc:creator>
  <cp:lastModifiedBy>Wagner</cp:lastModifiedBy>
  <cp:revision>137</cp:revision>
  <dcterms:created xsi:type="dcterms:W3CDTF">2008-08-13T16:30:28Z</dcterms:created>
  <dcterms:modified xsi:type="dcterms:W3CDTF">2008-01-24T22:44:41Z</dcterms:modified>
</cp:coreProperties>
</file>